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9" r:id="rId4"/>
    <p:sldId id="259" r:id="rId5"/>
    <p:sldId id="260" r:id="rId6"/>
    <p:sldId id="268" r:id="rId7"/>
    <p:sldId id="263" r:id="rId8"/>
    <p:sldId id="264" r:id="rId9"/>
    <p:sldId id="267" r:id="rId10"/>
    <p:sldId id="265" r:id="rId11"/>
    <p:sldId id="266" r:id="rId12"/>
    <p:sldId id="269" r:id="rId13"/>
    <p:sldId id="270" r:id="rId14"/>
    <p:sldId id="274" r:id="rId15"/>
    <p:sldId id="271" r:id="rId16"/>
    <p:sldId id="272" r:id="rId17"/>
    <p:sldId id="276" r:id="rId18"/>
    <p:sldId id="277" r:id="rId19"/>
    <p:sldId id="280" r:id="rId2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198"/>
    <a:srgbClr val="422C16"/>
    <a:srgbClr val="0C788E"/>
    <a:srgbClr val="000099"/>
    <a:srgbClr val="1C1C1C"/>
    <a:srgbClr val="660066"/>
    <a:srgbClr val="000058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5" autoAdjust="0"/>
    <p:restoredTop sz="94652" autoAdjust="0"/>
  </p:normalViewPr>
  <p:slideViewPr>
    <p:cSldViewPr>
      <p:cViewPr>
        <p:scale>
          <a:sx n="70" d="100"/>
          <a:sy n="70" d="100"/>
        </p:scale>
        <p:origin x="-114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212A7-5973-4C86-A624-B35C216E6EB0}" type="datetimeFigureOut">
              <a:rPr lang="en-PH" smtClean="0"/>
              <a:pPr/>
              <a:t>2/19/2013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2FE88-878E-488F-BADE-25E0E32E69C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626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C37FE-FF4C-4C99-9791-36C6CB64BA5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10445-C567-4E80-A647-77070340585B}" type="slidenum">
              <a:rPr lang="en-PH" smtClean="0"/>
              <a:pPr/>
              <a:t>12</a:t>
            </a:fld>
            <a:endParaRPr lang="en-P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10445-C567-4E80-A647-77070340585B}" type="slidenum">
              <a:rPr lang="en-PH" smtClean="0"/>
              <a:pPr/>
              <a:t>13</a:t>
            </a:fld>
            <a:endParaRPr lang="en-P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10445-C567-4E80-A647-77070340585B}" type="slidenum">
              <a:rPr lang="en-PH" smtClean="0"/>
              <a:pPr/>
              <a:t>14</a:t>
            </a:fld>
            <a:endParaRPr lang="en-P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10445-C567-4E80-A647-77070340585B}" type="slidenum">
              <a:rPr lang="en-PH" smtClean="0"/>
              <a:pPr/>
              <a:t>15</a:t>
            </a:fld>
            <a:endParaRPr lang="en-P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10445-C567-4E80-A647-77070340585B}" type="slidenum">
              <a:rPr lang="en-PH" smtClean="0"/>
              <a:pPr/>
              <a:t>16</a:t>
            </a:fld>
            <a:endParaRPr lang="en-P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10445-C567-4E80-A647-77070340585B}" type="slidenum">
              <a:rPr lang="en-PH" smtClean="0"/>
              <a:pPr/>
              <a:t>17</a:t>
            </a:fld>
            <a:endParaRPr lang="en-PH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10445-C567-4E80-A647-77070340585B}" type="slidenum">
              <a:rPr lang="en-PH" smtClean="0"/>
              <a:pPr/>
              <a:t>18</a:t>
            </a:fld>
            <a:endParaRPr lang="en-P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10445-C567-4E80-A647-77070340585B}" type="slidenum">
              <a:rPr lang="en-PH" smtClean="0"/>
              <a:pPr/>
              <a:t>19</a:t>
            </a:fld>
            <a:endParaRPr lang="en-P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F4C752-16D0-4206-90A0-98F6A3A9ADA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4D50B3-B493-4328-8C77-71EF01B77C6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B0629E-F2E0-4FA2-BC37-C3E346A4AFD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9A6537-CD41-448F-BC0C-7026ADFC229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19EC56-80C5-4415-93AF-1259B3E713D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B837C-77D0-4219-A43C-2A3D09C29E5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39AF47-FA24-4D34-B79D-D601656A637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2AEF52-41F3-4F9B-BE7A-A6A4C700102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715C78-6426-4CB3-9AA3-8CA69FCDC3D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4F7B8F-99AC-4A5F-BCA0-3A17CE30C0D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78E60-99D2-4311-A563-A94F6784B16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1CEDBD4-5DD9-41BA-92B9-237107F76CF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0" y="4653136"/>
            <a:ext cx="9144000" cy="792088"/>
          </a:xfrm>
          <a:noFill/>
          <a:ln/>
        </p:spPr>
        <p:txBody>
          <a:bodyPr/>
          <a:lstStyle/>
          <a:p>
            <a:r>
              <a:rPr lang="es-UY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“</a:t>
            </a:r>
            <a:r>
              <a:rPr lang="es-UY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Tua-csc</a:t>
            </a:r>
            <a:r>
              <a:rPr lang="es-UY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online and </a:t>
            </a:r>
            <a:r>
              <a:rPr lang="es-UY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mobile</a:t>
            </a:r>
            <a:r>
              <a:rPr lang="es-UY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UY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voting</a:t>
            </a:r>
            <a:r>
              <a:rPr lang="es-UY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UY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system</a:t>
            </a:r>
            <a:r>
              <a:rPr lang="es-UY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”</a:t>
            </a:r>
            <a:endParaRPr lang="es-ES" sz="2400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subTitle" idx="1"/>
          </p:nvPr>
        </p:nvSpPr>
        <p:spPr>
          <a:xfrm>
            <a:off x="2051720" y="5445224"/>
            <a:ext cx="5760640" cy="1081088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1292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By: Group 3 -4CS01</a:t>
            </a:r>
          </a:p>
          <a:p>
            <a:r>
              <a:rPr lang="en-US" sz="2400" dirty="0" err="1" smtClean="0">
                <a:solidFill>
                  <a:srgbClr val="01292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Belga</a:t>
            </a:r>
            <a:r>
              <a:rPr lang="en-US" sz="2400" dirty="0" smtClean="0">
                <a:solidFill>
                  <a:srgbClr val="01292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2400" dirty="0" err="1" smtClean="0">
                <a:solidFill>
                  <a:srgbClr val="01292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Roque</a:t>
            </a:r>
            <a:r>
              <a:rPr lang="en-US" sz="2400" dirty="0" smtClean="0">
                <a:solidFill>
                  <a:srgbClr val="01292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2400" dirty="0" err="1" smtClean="0">
                <a:solidFill>
                  <a:srgbClr val="01292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Manansala</a:t>
            </a:r>
            <a:r>
              <a:rPr lang="en-US" sz="2400" dirty="0" smtClean="0">
                <a:solidFill>
                  <a:srgbClr val="01292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&amp; </a:t>
            </a:r>
            <a:r>
              <a:rPr lang="en-US" sz="2400" dirty="0" err="1" smtClean="0">
                <a:solidFill>
                  <a:srgbClr val="01292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Pansalin</a:t>
            </a:r>
            <a:endParaRPr lang="es-ES" sz="2400" dirty="0">
              <a:solidFill>
                <a:srgbClr val="01292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8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Technical design (cont.)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971600" y="112474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DFD OF VOTING PROCESS &amp; GENERATING REPORTS</a:t>
            </a:r>
            <a:endParaRPr lang="en-PH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272882"/>
              </p:ext>
            </p:extLst>
          </p:nvPr>
        </p:nvGraphicFramePr>
        <p:xfrm>
          <a:off x="467544" y="2132856"/>
          <a:ext cx="8259742" cy="374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Visio" r:id="rId3" imgW="9625822" imgH="3813622" progId="Visio.Drawing.11">
                  <p:embed/>
                </p:oleObj>
              </mc:Choice>
              <mc:Fallback>
                <p:oleObj name="Visio" r:id="rId3" imgW="9625822" imgH="3813622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132856"/>
                        <a:ext cx="8259742" cy="37444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Technical design (cont.)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611560" y="1124744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DATABASE SCHEMA OF TUA-CSC ONLINE AND MOBILE VOTING SYSTEM</a:t>
            </a:r>
            <a:endParaRPr lang="en-PH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2051720" y="1916832"/>
          <a:ext cx="5112568" cy="4436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name="Visio" r:id="rId3" imgW="3710877" imgH="4048194" progId="Visio.Drawing.11">
                  <p:embed/>
                </p:oleObj>
              </mc:Choice>
              <mc:Fallback>
                <p:oleObj name="Visio" r:id="rId3" imgW="3710877" imgH="4048194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916832"/>
                        <a:ext cx="5112568" cy="44369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ADVANTAGES OF THE SYSTEM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</p:spPr>
        <p:txBody>
          <a:bodyPr/>
          <a:lstStyle/>
          <a:p>
            <a:endParaRPr lang="en-US" sz="2400" dirty="0" smtClean="0"/>
          </a:p>
          <a:p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Minimum skill requirement</a:t>
            </a:r>
          </a:p>
          <a:p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Less time consumed</a:t>
            </a:r>
          </a:p>
          <a:p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Less expense</a:t>
            </a:r>
          </a:p>
          <a:p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User Friendly</a:t>
            </a:r>
          </a:p>
          <a:p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liminate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multiple voting</a:t>
            </a:r>
          </a:p>
          <a:p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Organized records</a:t>
            </a:r>
          </a:p>
          <a:p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Increase voters turnout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Results and discussion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</p:spPr>
        <p:txBody>
          <a:bodyPr/>
          <a:lstStyle/>
          <a:p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Due to some problems in the manual election researchers decided to developed an online and mobile voting system.</a:t>
            </a:r>
          </a:p>
          <a:p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Students can vote online by accessing the internet through their </a:t>
            </a: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smart </a:t>
            </a: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phones or computers.</a:t>
            </a:r>
          </a:p>
          <a:p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Students can also vote through SMS (text messaging) by simply texting the keywords made.</a:t>
            </a:r>
          </a:p>
          <a:p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system was able to count and tally the votes automatically.</a:t>
            </a:r>
          </a:p>
          <a:p>
            <a:pPr>
              <a:buNone/>
            </a:pPr>
            <a:endPara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 online voting system:  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“ABSTAIN” button.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Number of students who cast their votes per Colleges or Department</a:t>
            </a:r>
          </a:p>
          <a:p>
            <a:pPr>
              <a:buNone/>
            </a:pPr>
            <a:endParaRPr lang="en-US" sz="16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 mobile voting system: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Receiving of vote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Sending of notification</a:t>
            </a:r>
          </a:p>
          <a:p>
            <a:pPr>
              <a:buFont typeface="Wingdings" pitchFamily="2" charset="2"/>
              <a:buChar char="§"/>
            </a:pP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913"/>
            <a:ext cx="8496944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Results and discussion (CONT.)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</p:spPr>
        <p:txBody>
          <a:bodyPr/>
          <a:lstStyle/>
          <a:p>
            <a:pPr>
              <a:buNone/>
            </a:pPr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Limitations:</a:t>
            </a:r>
          </a:p>
          <a:p>
            <a:pPr>
              <a:buNone/>
            </a:pPr>
            <a:endParaRPr lang="en-US" sz="16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Only the authorized staff or admin can view the counting and tallying of votes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Only students enrolled in Trinity University of Asia of the said school year can cast their votes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Students cannot cast a vote on both online and mobile, they only must choose one device because the system has its “filter feature”</a:t>
            </a:r>
          </a:p>
          <a:p>
            <a:pPr>
              <a:buNone/>
            </a:pPr>
            <a:endPara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Result of survey conducted: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98%  said they </a:t>
            </a: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have </a:t>
            </a: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mobile phones and 95% said they have computers</a:t>
            </a:r>
          </a:p>
          <a:p>
            <a:pPr>
              <a:buFont typeface="Arial" pitchFamily="34" charset="0"/>
              <a:buChar char="•"/>
            </a:pPr>
            <a:r>
              <a:rPr lang="en-PH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regards to our proposed TUA-CSC Online and Mobile Voting System, </a:t>
            </a:r>
            <a:r>
              <a:rPr lang="en-PH" sz="1600" b="1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90% of the Trinitians </a:t>
            </a:r>
            <a:r>
              <a:rPr lang="en-PH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are in favour of it. </a:t>
            </a:r>
            <a:endParaRPr lang="en-US" sz="16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CONCLUSION</a:t>
            </a:r>
            <a:endParaRPr lang="en-PH" sz="32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9890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14800"/>
                <a:gridCol w="4114800"/>
              </a:tblGrid>
              <a:tr h="504679">
                <a:tc>
                  <a:txBody>
                    <a:bodyPr/>
                    <a:lstStyle/>
                    <a:p>
                      <a:pPr algn="l"/>
                      <a:r>
                        <a:rPr lang="en-PH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CURRENT</a:t>
                      </a:r>
                      <a:r>
                        <a:rPr lang="en-PH" baseline="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VOTING SYSTEM</a:t>
                      </a:r>
                      <a:endParaRPr lang="en-PH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PROPOSED</a:t>
                      </a:r>
                      <a:r>
                        <a:rPr lang="en-PH" baseline="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VOTING SYSTEM</a:t>
                      </a:r>
                      <a:endParaRPr lang="en-PH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</a:tr>
              <a:tr h="871090">
                <a:tc>
                  <a:txBody>
                    <a:bodyPr/>
                    <a:lstStyle/>
                    <a:p>
                      <a:pPr algn="l">
                        <a:buFont typeface="Wingdings" pitchFamily="2" charset="2"/>
                        <a:buChar char="q"/>
                      </a:pPr>
                      <a:r>
                        <a:rPr lang="en-PH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Done</a:t>
                      </a:r>
                      <a:r>
                        <a:rPr lang="en-PH" baseline="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through a series of steps</a:t>
                      </a:r>
                      <a:endParaRPr lang="en-PH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Wingdings" pitchFamily="2" charset="2"/>
                        <a:buChar char="q"/>
                      </a:pPr>
                      <a:r>
                        <a:rPr lang="en-PH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Done through online voting or mobile voting </a:t>
                      </a:r>
                      <a:endParaRPr lang="en-PH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</a:tr>
              <a:tr h="871090">
                <a:tc>
                  <a:txBody>
                    <a:bodyPr/>
                    <a:lstStyle/>
                    <a:p>
                      <a:pPr algn="l">
                        <a:buFont typeface="Wingdings" pitchFamily="2" charset="2"/>
                        <a:buChar char="q"/>
                      </a:pPr>
                      <a:r>
                        <a:rPr lang="en-PH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Ballots, Ballot papers, Stamp pads or</a:t>
                      </a:r>
                      <a:r>
                        <a:rPr lang="en-PH" baseline="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indelible ink</a:t>
                      </a:r>
                      <a:endParaRPr lang="en-PH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Wingdings" pitchFamily="2" charset="2"/>
                        <a:buChar char="q"/>
                      </a:pPr>
                      <a:r>
                        <a:rPr lang="en-PH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Tallying and casting of votes done automatically</a:t>
                      </a:r>
                      <a:endParaRPr lang="en-PH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</a:tr>
              <a:tr h="871090">
                <a:tc>
                  <a:txBody>
                    <a:bodyPr/>
                    <a:lstStyle/>
                    <a:p>
                      <a:pPr algn="l">
                        <a:buFont typeface="Wingdings" pitchFamily="2" charset="2"/>
                        <a:buChar char="q"/>
                      </a:pPr>
                      <a:r>
                        <a:rPr lang="en-PH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Tallying and counting of votes done by hand</a:t>
                      </a:r>
                      <a:endParaRPr lang="en-PH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Wingdings" pitchFamily="2" charset="2"/>
                        <a:buChar char="q"/>
                      </a:pPr>
                      <a:r>
                        <a:rPr lang="en-PH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Vote</a:t>
                      </a:r>
                      <a:r>
                        <a:rPr lang="en-PH" baseline="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records are kept</a:t>
                      </a:r>
                      <a:r>
                        <a:rPr lang="en-PH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electronically and well organize</a:t>
                      </a:r>
                      <a:endParaRPr lang="en-PH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</a:tr>
              <a:tr h="871090">
                <a:tc>
                  <a:txBody>
                    <a:bodyPr/>
                    <a:lstStyle/>
                    <a:p>
                      <a:pPr algn="l">
                        <a:buFont typeface="Wingdings" pitchFamily="2" charset="2"/>
                        <a:buChar char="q"/>
                      </a:pPr>
                      <a:r>
                        <a:rPr lang="en-PH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Manually keeping of vote records</a:t>
                      </a:r>
                      <a:endParaRPr lang="en-PH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Wingdings" pitchFamily="2" charset="2"/>
                        <a:buChar char="q"/>
                      </a:pPr>
                      <a:r>
                        <a:rPr lang="en-PH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 simple,</a:t>
                      </a:r>
                      <a:r>
                        <a:rPr lang="en-PH" baseline="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easy, and modern way of voting</a:t>
                      </a:r>
                      <a:endParaRPr lang="en-PH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Recommendation</a:t>
            </a:r>
            <a:endParaRPr lang="en-PH" sz="32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pPr algn="ctr">
              <a:buNone/>
            </a:pPr>
            <a:r>
              <a:rPr lang="en-PH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Researcher’s recommendations in using the TUA-CSC Online &amp; Mobile voting system:</a:t>
            </a:r>
          </a:p>
          <a:p>
            <a:pPr>
              <a:buNone/>
            </a:pPr>
            <a:endParaRPr lang="en-PH" sz="20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en-PH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For both system (Online &amp; Mobile)</a:t>
            </a:r>
          </a:p>
          <a:p>
            <a:r>
              <a:rPr lang="en-PH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Conduct a mock election</a:t>
            </a:r>
          </a:p>
          <a:p>
            <a:pPr lvl="0"/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Uninterrupted Power Supply (UPS)</a:t>
            </a:r>
          </a:p>
          <a:p>
            <a:pPr lvl="0"/>
            <a:endParaRPr lang="en-PH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en-US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Mobile Voting</a:t>
            </a:r>
          </a:p>
          <a:p>
            <a:r>
              <a:rPr lang="en-PH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Mobile number include in student form</a:t>
            </a:r>
          </a:p>
          <a:p>
            <a:r>
              <a:rPr lang="en-PH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Inform the admin about the new mobile number</a:t>
            </a:r>
          </a:p>
          <a:p>
            <a:r>
              <a:rPr lang="en-PH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Additional Keywords for mobile voting</a:t>
            </a:r>
            <a:endParaRPr lang="en-PH" sz="20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/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Use of GSM modem</a:t>
            </a:r>
            <a:endParaRPr lang="en-PH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/>
            <a:r>
              <a:rPr lang="en-US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Sim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card subscribed to a Unlimited text to all network</a:t>
            </a:r>
          </a:p>
          <a:p>
            <a:pPr>
              <a:buNone/>
            </a:pPr>
            <a:endParaRPr lang="en-PH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Recommendation (Cont.)</a:t>
            </a:r>
            <a:endParaRPr lang="en-PH" sz="32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5410944" cy="388639"/>
          </a:xfrm>
        </p:spPr>
        <p:txBody>
          <a:bodyPr/>
          <a:lstStyle/>
          <a:p>
            <a:pPr>
              <a:buNone/>
            </a:pPr>
            <a:r>
              <a:rPr lang="en-PH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Mobile Voting (continuation)</a:t>
            </a:r>
            <a:endParaRPr lang="en-PH" sz="20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36583" t="19724" r="17798" b="69139"/>
          <a:stretch>
            <a:fillRect/>
          </a:stretch>
        </p:blipFill>
        <p:spPr bwMode="auto">
          <a:xfrm>
            <a:off x="467544" y="2492896"/>
            <a:ext cx="786944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39552" y="213285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 smtClean="0"/>
              <a:t>For globe prepaid sim:</a:t>
            </a:r>
            <a:endParaRPr lang="en-PH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3861049"/>
            <a:ext cx="77048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 smtClean="0"/>
          </a:p>
          <a:p>
            <a:r>
              <a:rPr lang="en-PH" b="1" dirty="0" smtClean="0"/>
              <a:t>For smart prepaid sim:</a:t>
            </a:r>
          </a:p>
          <a:p>
            <a:endParaRPr lang="en-PH" dirty="0" smtClean="0"/>
          </a:p>
          <a:p>
            <a:r>
              <a:rPr lang="en-PH" b="1" dirty="0" smtClean="0">
                <a:solidFill>
                  <a:srgbClr val="025198"/>
                </a:solidFill>
              </a:rPr>
              <a:t>ALL-IN 25</a:t>
            </a:r>
          </a:p>
          <a:p>
            <a:pPr>
              <a:buFont typeface="Wingdings" pitchFamily="2" charset="2"/>
              <a:buChar char="§"/>
            </a:pPr>
            <a:r>
              <a:rPr lang="en-PH" dirty="0" smtClean="0"/>
              <a:t>Unlimited text to ALL NETWORKS</a:t>
            </a:r>
          </a:p>
          <a:p>
            <a:pPr>
              <a:buFont typeface="Wingdings" pitchFamily="2" charset="2"/>
              <a:buChar char="§"/>
            </a:pPr>
            <a:r>
              <a:rPr lang="en-PH" dirty="0" smtClean="0"/>
              <a:t>Valid for 1 day only (P25/day)</a:t>
            </a:r>
          </a:p>
          <a:p>
            <a:pPr>
              <a:buFont typeface="Wingdings" pitchFamily="2" charset="2"/>
              <a:buChar char="§"/>
            </a:pPr>
            <a:r>
              <a:rPr lang="en-PH" dirty="0" smtClean="0"/>
              <a:t>For smart prepaid only</a:t>
            </a:r>
          </a:p>
          <a:p>
            <a:pPr>
              <a:buFont typeface="Wingdings" pitchFamily="2" charset="2"/>
              <a:buChar char="§"/>
            </a:pPr>
            <a:r>
              <a:rPr lang="en-PH" dirty="0" smtClean="0"/>
              <a:t>To register: Text ALLIN25 and send to 2477</a:t>
            </a:r>
          </a:p>
          <a:p>
            <a:pPr>
              <a:buFont typeface="Wingdings" pitchFamily="2" charset="2"/>
              <a:buChar char="§"/>
            </a:pPr>
            <a:endParaRPr lang="en-PH" dirty="0" smtClean="0"/>
          </a:p>
          <a:p>
            <a:pPr>
              <a:buFont typeface="Wingdings" pitchFamily="2" charset="2"/>
              <a:buChar char="§"/>
            </a:pPr>
            <a:endParaRPr lang="en-PH" dirty="0" smtClean="0"/>
          </a:p>
          <a:p>
            <a:endParaRPr lang="en-PH" dirty="0"/>
          </a:p>
        </p:txBody>
      </p:sp>
      <p:sp>
        <p:nvSpPr>
          <p:cNvPr id="12" name="Rectangle 11"/>
          <p:cNvSpPr/>
          <p:nvPr/>
        </p:nvSpPr>
        <p:spPr>
          <a:xfrm>
            <a:off x="467544" y="357301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 smtClean="0"/>
              <a:t>To register: Text SUPERUNLIALLTXT25 and send to 8888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Recommendation (Cont.)</a:t>
            </a:r>
            <a:endParaRPr lang="en-PH" sz="32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5410944" cy="388639"/>
          </a:xfrm>
        </p:spPr>
        <p:txBody>
          <a:bodyPr/>
          <a:lstStyle/>
          <a:p>
            <a:pPr>
              <a:buNone/>
            </a:pPr>
            <a:r>
              <a:rPr lang="en-PH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Mobile Voting (continuation)</a:t>
            </a:r>
            <a:endParaRPr lang="en-PH" sz="20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213285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 smtClean="0"/>
              <a:t>For sun cellular prepaid sim:</a:t>
            </a:r>
            <a:endParaRPr lang="en-PH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11537" t="13360" r="16009" b="59593"/>
          <a:stretch>
            <a:fillRect/>
          </a:stretch>
        </p:blipFill>
        <p:spPr bwMode="auto">
          <a:xfrm>
            <a:off x="611560" y="2780928"/>
            <a:ext cx="763284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11560" y="4293096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All the said promos allows to send text messages to all networks depending on the sim card that the broadband is using. It is valid in 1 day only, since the CSC election is done in 1 day only, every school year.</a:t>
            </a:r>
          </a:p>
          <a:p>
            <a:endParaRPr lang="en-PH" dirty="0" smtClean="0"/>
          </a:p>
          <a:p>
            <a:endParaRPr lang="en-PH" dirty="0" smtClean="0"/>
          </a:p>
          <a:p>
            <a:endParaRPr lang="en-PH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23928" y="2924944"/>
            <a:ext cx="4752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GOD BLESS, </a:t>
            </a:r>
          </a:p>
          <a:p>
            <a:pPr algn="ctr"/>
            <a:r>
              <a:rPr lang="en-US" sz="4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 END.</a:t>
            </a:r>
            <a:endParaRPr lang="en-US" sz="4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64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RATIONALE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</p:spPr>
        <p:txBody>
          <a:bodyPr/>
          <a:lstStyle/>
          <a:p>
            <a:pPr lvl="0" algn="just">
              <a:buFont typeface="Arial" pitchFamily="34" charset="0"/>
              <a:buChar char="•"/>
            </a:pPr>
            <a:endParaRPr lang="en-US" sz="36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algn="just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 develop a new voting system</a:t>
            </a:r>
          </a:p>
          <a:p>
            <a:pPr lvl="0" algn="just">
              <a:buFont typeface="Arial" pitchFamily="34" charset="0"/>
              <a:buChar char="•"/>
            </a:pPr>
            <a:endParaRPr lang="en-US" sz="36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algn="just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 help solved problems of CSC election</a:t>
            </a:r>
          </a:p>
          <a:p>
            <a:pPr lvl="0" algn="just">
              <a:buNone/>
            </a:pPr>
            <a:endParaRPr lang="en-US" sz="2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algn="just">
              <a:buFont typeface="Arial" pitchFamily="34" charset="0"/>
              <a:buChar char="•"/>
            </a:pPr>
            <a:endParaRPr lang="en-PH" sz="28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28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oBJECTIVES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</p:spPr>
        <p:txBody>
          <a:bodyPr/>
          <a:lstStyle/>
          <a:p>
            <a:pPr algn="just">
              <a:buNone/>
            </a:pPr>
            <a:r>
              <a:rPr lang="en-US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General Objectives</a:t>
            </a:r>
          </a:p>
          <a:p>
            <a:pPr lvl="0" algn="just">
              <a:buFont typeface="Arial" pitchFamily="34" charset="0"/>
              <a:buChar char="•"/>
            </a:pPr>
            <a:r>
              <a:rPr lang="en-US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study aims to develop an online and mobile voting system that solved problems that the Central Student Council and students have encountered during the previous elections.</a:t>
            </a:r>
          </a:p>
          <a:p>
            <a:pPr lvl="0" algn="just">
              <a:buNone/>
            </a:pPr>
            <a:endParaRPr lang="en-US" sz="2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algn="just">
              <a:buFont typeface="Arial" pitchFamily="34" charset="0"/>
              <a:buChar char="•"/>
            </a:pPr>
            <a:endParaRPr lang="en-PH" sz="28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28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Objectives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</p:spPr>
        <p:txBody>
          <a:bodyPr/>
          <a:lstStyle/>
          <a:p>
            <a:pPr lvl="0"/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allow online voting through the use of 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smart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phones,  computers or laptops by accessing the internet; or through SMS (text message) voting</a:t>
            </a:r>
            <a:endParaRPr lang="en-PH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/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ease the time  allotted for the work of the SCOMEL during the voting day</a:t>
            </a:r>
            <a:endParaRPr lang="en-PH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/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 encourage greater participation from the students by accessing the appeal of technology</a:t>
            </a:r>
            <a:endParaRPr lang="en-PH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/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 lessen manpower, materials, and expenses needed for the elections </a:t>
            </a:r>
            <a:endParaRPr lang="en-PH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/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 automatically count, tally, canvass and transmit 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votes</a:t>
            </a:r>
          </a:p>
          <a:p>
            <a:pPr lvl="0"/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To facilitate faster tallying and announcement of election results </a:t>
            </a:r>
            <a:endParaRPr lang="en-PH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/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 generate of the election results</a:t>
            </a:r>
            <a:endParaRPr lang="en-PH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sz="2000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CURRENT SYSTEM’S FLOWS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163062"/>
              </p:ext>
            </p:extLst>
          </p:nvPr>
        </p:nvGraphicFramePr>
        <p:xfrm>
          <a:off x="467544" y="1052736"/>
          <a:ext cx="8280920" cy="5112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Visio" r:id="rId3" imgW="8391652" imgH="6053530" progId="Visio.Drawing.11">
                  <p:embed/>
                </p:oleObj>
              </mc:Choice>
              <mc:Fallback>
                <p:oleObj name="Visio" r:id="rId3" imgW="8391652" imgH="6053530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052736"/>
                        <a:ext cx="8280920" cy="51125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1538" y="285728"/>
            <a:ext cx="7929618" cy="981075"/>
          </a:xfrm>
        </p:spPr>
        <p:txBody>
          <a:bodyPr/>
          <a:lstStyle/>
          <a:p>
            <a:r>
              <a:rPr lang="en-US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3 MAIN PROBLEMS</a:t>
            </a:r>
            <a:endParaRPr 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3789040"/>
            <a:ext cx="357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Time consuming</a:t>
            </a:r>
            <a:endParaRPr lang="en-US" sz="3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200" y="3717032"/>
            <a:ext cx="1357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Tiring</a:t>
            </a:r>
            <a:endParaRPr lang="en-US" sz="3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3848" y="6021288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Expensive</a:t>
            </a:r>
            <a:endParaRPr lang="en-US" sz="3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2" name="Picture 11" descr="time consum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1052736"/>
            <a:ext cx="3240360" cy="2880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tired2.jpg"/>
          <p:cNvPicPr>
            <a:picLocks noChangeAspect="1"/>
          </p:cNvPicPr>
          <p:nvPr/>
        </p:nvPicPr>
        <p:blipFill>
          <a:blip r:embed="rId4" cstate="print"/>
          <a:srcRect l="27320"/>
          <a:stretch>
            <a:fillRect/>
          </a:stretch>
        </p:blipFill>
        <p:spPr>
          <a:xfrm>
            <a:off x="5508104" y="1052736"/>
            <a:ext cx="2940353" cy="2697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expensive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83768" y="4365104"/>
            <a:ext cx="4824536" cy="17921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Proposed system-system flow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graphicFrame>
        <p:nvGraphicFramePr>
          <p:cNvPr id="19457" name="Object 1"/>
          <p:cNvGraphicFramePr>
            <a:graphicFrameLocks noChangeAspect="1"/>
          </p:cNvGraphicFramePr>
          <p:nvPr/>
        </p:nvGraphicFramePr>
        <p:xfrm>
          <a:off x="611560" y="1196752"/>
          <a:ext cx="7848872" cy="5112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Visio" r:id="rId3" imgW="6938830" imgH="5315532" progId="Visio.Drawing.11">
                  <p:embed/>
                </p:oleObj>
              </mc:Choice>
              <mc:Fallback>
                <p:oleObj name="Visio" r:id="rId3" imgW="6938830" imgH="531553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196752"/>
                        <a:ext cx="7848872" cy="51125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Technical design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467544" y="1124744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CONTEXT DIAGRAM OF TUA-CSC ONLINE AND MOBILE VOTING SYSTEM</a:t>
            </a:r>
            <a:endParaRPr lang="en-PH" dirty="0" smtClean="0"/>
          </a:p>
          <a:p>
            <a:endParaRPr lang="en-PH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611561" y="1814552"/>
          <a:ext cx="7776864" cy="4603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1" name="Visio" r:id="rId3" imgW="8968516" imgH="5307974" progId="Visio.Drawing.11">
                  <p:embed/>
                </p:oleObj>
              </mc:Choice>
              <mc:Fallback>
                <p:oleObj name="Visio" r:id="rId3" imgW="8968516" imgH="5307974" progId="Visio.Drawing.1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1" y="1814552"/>
                        <a:ext cx="7776864" cy="46036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Technical design (cont.)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467544" y="1124744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DFD CANDIDATES RECORD IN TUA-CSC ONLINE AND MOBILE VOTING SYSTEM</a:t>
            </a:r>
            <a:endParaRPr lang="en-PH" dirty="0" smtClean="0"/>
          </a:p>
          <a:p>
            <a:endParaRPr lang="en-PH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1043608" y="1916832"/>
          <a:ext cx="7300936" cy="45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0" name="Visio" r:id="rId3" imgW="5168018" imgH="4058181" progId="Visio.Drawing.11">
                  <p:embed/>
                </p:oleObj>
              </mc:Choice>
              <mc:Fallback>
                <p:oleObj name="Visio" r:id="rId3" imgW="5168018" imgH="4058181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916832"/>
                        <a:ext cx="7300936" cy="4536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8610</TotalTime>
  <Words>714</Words>
  <Application>Microsoft Office PowerPoint</Application>
  <PresentationFormat>On-screen Show (4:3)</PresentationFormat>
  <Paragraphs>120</Paragraphs>
  <Slides>19</Slides>
  <Notes>9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Diseño predeterminado</vt:lpstr>
      <vt:lpstr>Microsoft Visio Drawing</vt:lpstr>
      <vt:lpstr>Visio</vt:lpstr>
      <vt:lpstr>“Tua-csc online and mobile voting system”</vt:lpstr>
      <vt:lpstr>RATIONALE</vt:lpstr>
      <vt:lpstr>oBJECTIVES</vt:lpstr>
      <vt:lpstr>Objectives</vt:lpstr>
      <vt:lpstr>CURRENT SYSTEM’S FLOWS</vt:lpstr>
      <vt:lpstr>3 MAIN PROBLEMS</vt:lpstr>
      <vt:lpstr>Proposed system-system flow</vt:lpstr>
      <vt:lpstr>Technical design</vt:lpstr>
      <vt:lpstr>Technical design (cont.)</vt:lpstr>
      <vt:lpstr>Technical design (cont.)</vt:lpstr>
      <vt:lpstr>Technical design (cont.)</vt:lpstr>
      <vt:lpstr> ADVANTAGES OF THE SYSTEM</vt:lpstr>
      <vt:lpstr>Results and discussion</vt:lpstr>
      <vt:lpstr>Results and discussion (CONT.)</vt:lpstr>
      <vt:lpstr>CONCLUSION</vt:lpstr>
      <vt:lpstr>Recommendation</vt:lpstr>
      <vt:lpstr>Recommendation (Cont.)</vt:lpstr>
      <vt:lpstr>Recommendation (Cont.)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John</cp:lastModifiedBy>
  <cp:revision>746</cp:revision>
  <dcterms:created xsi:type="dcterms:W3CDTF">2010-05-23T14:28:12Z</dcterms:created>
  <dcterms:modified xsi:type="dcterms:W3CDTF">2013-02-20T04:38:05Z</dcterms:modified>
</cp:coreProperties>
</file>